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C514-0058-493A-AA21-12DA2D25686B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AE70-5E91-4BC8-8AEC-3110EDFEAE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15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C514-0058-493A-AA21-12DA2D25686B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AE70-5E91-4BC8-8AEC-3110EDFEAE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247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C514-0058-493A-AA21-12DA2D25686B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AE70-5E91-4BC8-8AEC-3110EDFEAE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568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C514-0058-493A-AA21-12DA2D25686B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AE70-5E91-4BC8-8AEC-3110EDFEAE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944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C514-0058-493A-AA21-12DA2D25686B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AE70-5E91-4BC8-8AEC-3110EDFEAE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45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C514-0058-493A-AA21-12DA2D25686B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AE70-5E91-4BC8-8AEC-3110EDFEAE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85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C514-0058-493A-AA21-12DA2D25686B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AE70-5E91-4BC8-8AEC-3110EDFEAE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79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C514-0058-493A-AA21-12DA2D25686B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AE70-5E91-4BC8-8AEC-3110EDFEAE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48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C514-0058-493A-AA21-12DA2D25686B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AE70-5E91-4BC8-8AEC-3110EDFEAE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32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C514-0058-493A-AA21-12DA2D25686B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AE70-5E91-4BC8-8AEC-3110EDFEAE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71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C514-0058-493A-AA21-12DA2D25686B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AE70-5E91-4BC8-8AEC-3110EDFEAE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632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FC514-0058-493A-AA21-12DA2D25686B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3AE70-5E91-4BC8-8AEC-3110EDFEAE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424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755232"/>
          </a:xfrm>
        </p:spPr>
        <p:txBody>
          <a:bodyPr>
            <a:normAutofit lnSpcReduction="10000"/>
          </a:bodyPr>
          <a:lstStyle/>
          <a:p>
            <a:pPr marL="0" indent="432000" algn="just">
              <a:lnSpc>
                <a:spcPct val="110000"/>
              </a:lnSpc>
              <a:buNone/>
            </a:pPr>
            <a:r>
              <a:rPr lang="kk-KZ" b="1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жамылғысының беріктілігі</a:t>
            </a:r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көліктер құралдарынан келетін жүктемелер және табиғи климаттық жағдайлардың өзгеруінен пайда болатын кернеулер мен деформацияларға жол жамылғысының қарсыласуы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32000" algn="just">
              <a:lnSpc>
                <a:spcPct val="110000"/>
              </a:lnSpc>
              <a:buNone/>
            </a:pPr>
            <a:r>
              <a:rPr lang="kk-KZ" sz="24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 беріктігінің көрсеткіші – беріктік қорының коэффициенті</a:t>
            </a:r>
            <a:r>
              <a:rPr lang="kk-KZ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яғни жол жамылғысы серпімділік модулінің нақты мәнінің 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бағалау кезеңіндегі қозғалыс қарқындылығы мен құрамы бойынша талап етілетін серпімділік модуліне 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қатынасы.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baseline="-25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з.пр</a:t>
            </a:r>
            <a:r>
              <a:rPr lang="ru-RU" sz="2800" b="1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[Е</a:t>
            </a:r>
            <a:r>
              <a:rPr lang="ru-RU" sz="2800" b="1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/ Е</a:t>
            </a:r>
            <a:r>
              <a:rPr lang="ru-RU" sz="2800" b="1" baseline="-2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≥1</a:t>
            </a:r>
            <a:endParaRPr lang="ru-RU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52128"/>
          </a:xfrm>
        </p:spPr>
        <p:txBody>
          <a:bodyPr>
            <a:noAutofit/>
          </a:bodyPr>
          <a:lstStyle/>
          <a:p>
            <a:pPr algn="ctr"/>
            <a:r>
              <a:rPr lang="kk-KZ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ЖАМЫЛҒЫСЫНЫҢ БЕРІКТІЛІГІ ЖӘНЕ ОЛАРДЫ АНЫҚТАУ ТӘСІЛДЕРІ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07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764704"/>
            <a:ext cx="74888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/>
            <a:r>
              <a:rPr lang="kk-KZ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Беріктілікті бағалау негізгі көрсеткіші болып деректі беріктілік коэффициенті </a:t>
            </a:r>
            <a:r>
              <a:rPr lang="kk-KZ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саналады:</a:t>
            </a:r>
            <a:endParaRPr lang="ru-RU" sz="2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76034" y="1772816"/>
            <a:ext cx="30714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з.пр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[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/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≥1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1355" y="2534707"/>
            <a:ext cx="7560840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мұнда </a:t>
            </a:r>
            <a:r>
              <a:rPr lang="kk-KZ" sz="20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2000" i="1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серпімділіктің модулінің деректі мәні, МПа;</a:t>
            </a:r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sz="20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Е</a:t>
            </a:r>
            <a:r>
              <a:rPr lang="kk-KZ" sz="2000" i="1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kk-KZ" sz="20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серпімділіктің модулінің қажетті мәні, МПа.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3527431"/>
            <a:ext cx="74888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/>
            <a:r>
              <a:rPr lang="kk-KZ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Нақты беріктік коэффициентін формула бойынша да есептеуге болады:</a:t>
            </a:r>
            <a:endParaRPr lang="ru-RU" sz="22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4503820"/>
            <a:ext cx="1863195" cy="94140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98248" y="5300271"/>
            <a:ext cx="78061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мұнда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kk-KZ" sz="2200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және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kk-KZ" sz="2200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</a:t>
            </a:r>
            <a:r>
              <a:rPr lang="kk-KZ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тиісінше, жол жамылғысының рұқсат етілген және нақты салыстырмалы майысуы.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94728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0788" y="3573016"/>
            <a:ext cx="8229600" cy="643136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kk-KZ" sz="20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8.1.1 </a:t>
            </a:r>
            <a:r>
              <a:rPr lang="kk-KZ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кесте – жол жамылғысы беріктілік коэффициенттерінің </a:t>
            </a:r>
            <a:r>
              <a:rPr lang="kk-KZ" sz="20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мәндері </a:t>
            </a:r>
            <a:r>
              <a:rPr lang="kk-KZ" sz="20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СН РК </a:t>
            </a:r>
            <a:r>
              <a:rPr lang="kk-KZ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kk-KZ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kk-KZ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-200</a:t>
            </a:r>
            <a:r>
              <a:rPr lang="kk-KZ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6, таблица 6.1)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" y="4390365"/>
            <a:ext cx="8694420" cy="19869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7200" y="317555"/>
            <a:ext cx="84620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/>
            <a:r>
              <a:rPr lang="kk-KZ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Цементті бетонды жол жамылғысы төсемелері және негіздері үшін беріктілік коэффициенті – берілген конструкция үшін шектелген жүктеменің </a:t>
            </a:r>
            <a:r>
              <a:rPr lang="kk-KZ" sz="22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kk-KZ" sz="22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kk-KZ" sz="22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(температуралық кернеулер мен шаршау жағдайларын есепке ала) ең ауыр көлік құралынан дөңгелекке келетін жүктемеге </a:t>
            </a:r>
            <a:r>
              <a:rPr lang="kk-KZ" sz="22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kk-KZ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қатынасы:</a:t>
            </a:r>
            <a:endParaRPr lang="ru-RU" sz="22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2118148"/>
            <a:ext cx="1787527" cy="105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3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9617" y="332656"/>
            <a:ext cx="8229600" cy="63418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8.2.1 </a:t>
            </a:r>
            <a:r>
              <a:rPr lang="kk-KZ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кесте – Бөлшектеп тексеру үшін телімдер таңдау кезегі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350574"/>
              </p:ext>
            </p:extLst>
          </p:nvPr>
        </p:nvGraphicFramePr>
        <p:xfrm>
          <a:off x="633977" y="1124744"/>
          <a:ext cx="7920879" cy="51044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6546">
                  <a:extLst>
                    <a:ext uri="{9D8B030D-6E8A-4147-A177-3AD203B41FA5}">
                      <a16:colId xmlns:a16="http://schemas.microsoft.com/office/drawing/2014/main" val="3088606289"/>
                    </a:ext>
                  </a:extLst>
                </a:gridCol>
                <a:gridCol w="6124333">
                  <a:extLst>
                    <a:ext uri="{9D8B030D-6E8A-4147-A177-3AD203B41FA5}">
                      <a16:colId xmlns:a16="http://schemas.microsoft.com/office/drawing/2014/main" val="547144721"/>
                    </a:ext>
                  </a:extLst>
                </a:gridCol>
              </a:tblGrid>
              <a:tr h="249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Телім кезегі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Төсеме жүру бөлігінің жағдайы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054953"/>
                  </a:ext>
                </a:extLst>
              </a:tr>
              <a:tr h="1044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u="none" strike="noStrike" spc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Көлденең қима қатты бұрмаланған. Беріктілік сипатынан пайда болған ақаулар ауданы 80 %-ға дейін. Төсемеде жарықшақтар торлары, шөгулер, сынулар мен ойықтардың көптеген мөлшері. Жол жамылғысы бұзылу алдынды.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436733"/>
                  </a:ext>
                </a:extLst>
              </a:tr>
              <a:tr h="1044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u="none" strike="noStrike" spc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 жамылғысы төсемесінің көлденең қимасы бұрмаланған. Беріктілік сипатынан пайда болған ақаулар ауданы 60 %-ға дейін. Төсемеде жарықшақтар торлары, шөгулер, сынулар мен ойықтар тартылған. Көлденең жарықшақтар арақашықтықтары 4 м. 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492872"/>
                  </a:ext>
                </a:extLst>
              </a:tr>
              <a:tr h="11894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u="none" strike="noStrike" spc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Көлденең қима бүлінген. Төсемеде беріктілік сипатынан пайда болған ақаулар (жарықшақтар торлары, жиі жарықшақтар). Көлденең жарықшақтар арақашықтықтары 4...10 м. Тапталған жолақта бойлық жарықшықтар. Беріктілік сипатынан пайда болған ақаулар ауданы 30 %-ға дейін. Төсемеде ойықтар, жамаулар және 30 мм-ден терең жолтабандар кездеседі. 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36755"/>
                  </a:ext>
                </a:extLst>
              </a:tr>
              <a:tr h="77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u="none" strike="noStrike" spc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Жүру бөлігі төсемесінде 10...15 м. сайын жеке жарықшақтар. Беріктілік сипатынан пайда болған ақаулар ауданы 10 %-ға дейін. Әр жерде ойықтар кездеседі.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081762"/>
                  </a:ext>
                </a:extLst>
              </a:tr>
              <a:tr h="77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u="none" strike="noStrike" spc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Жүру бөлігі төсемесінде 20 м. сайын жеке жарықшақтар. Беріктілік сипатынан пайда болған ақаулар ауданы 5 %-ға дейін. Көлденең қима бүлінбеген.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670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22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374</Words>
  <Application>Microsoft Office PowerPoint</Application>
  <PresentationFormat>Экран (4:3)</PresentationFormat>
  <Paragraphs>30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Symbol</vt:lpstr>
      <vt:lpstr>Times New Roman</vt:lpstr>
      <vt:lpstr>Тема Office</vt:lpstr>
      <vt:lpstr>ЖОЛ ЖАМЫЛҒЫСЫНЫҢ БЕРІКТІЛІГІ ЖӘНЕ ОЛАРДЫ АНЫҚТАУ ТӘСІЛДЕРІ </vt:lpstr>
      <vt:lpstr>Презентация PowerPoint</vt:lpstr>
      <vt:lpstr>8.1.1 – кесте – жол жамылғысы беріктілік коэффициенттерінің мәндері (СН РК 3.03-19-2006, таблица 6.1)</vt:lpstr>
      <vt:lpstr> 8.2.1 – кесте – Бөлшектеп тексеру үшін телімдер таңдау кезегі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 ЖАМЫЛҒЫСЫНЫҢ БЕРІКТІЛІГІ ЖӘНЕ ОЛАРДЫ АНЫҚТАУ ТӘСІЛДЕРІ </dc:title>
  <dc:creator>Bakytbek</dc:creator>
  <cp:lastModifiedBy>Bakytbek</cp:lastModifiedBy>
  <cp:revision>1</cp:revision>
  <dcterms:created xsi:type="dcterms:W3CDTF">2021-02-24T12:11:46Z</dcterms:created>
  <dcterms:modified xsi:type="dcterms:W3CDTF">2021-02-24T12:13:18Z</dcterms:modified>
</cp:coreProperties>
</file>